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3.xml" ContentType="application/vnd.openxmlformats-officedocument.presentationml.tags+xml"/>
  <Override PartName="/ppt/tags/tag7.xml" ContentType="application/vnd.openxmlformats-officedocument.presentationml.tags+xml"/>
  <Override PartName="/ppt/tags/tag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30"/>
  </p:notesMasterIdLst>
  <p:handoutMasterIdLst>
    <p:handoutMasterId r:id="rId31"/>
  </p:handoutMasterIdLst>
  <p:sldIdLst>
    <p:sldId id="256" r:id="rId2"/>
    <p:sldId id="607" r:id="rId3"/>
    <p:sldId id="602" r:id="rId4"/>
    <p:sldId id="629" r:id="rId5"/>
    <p:sldId id="631" r:id="rId6"/>
    <p:sldId id="669" r:id="rId7"/>
    <p:sldId id="650" r:id="rId8"/>
    <p:sldId id="651" r:id="rId9"/>
    <p:sldId id="657" r:id="rId10"/>
    <p:sldId id="610" r:id="rId11"/>
    <p:sldId id="611" r:id="rId12"/>
    <p:sldId id="656" r:id="rId13"/>
    <p:sldId id="555" r:id="rId14"/>
    <p:sldId id="558" r:id="rId15"/>
    <p:sldId id="559" r:id="rId16"/>
    <p:sldId id="612" r:id="rId17"/>
    <p:sldId id="659" r:id="rId18"/>
    <p:sldId id="560" r:id="rId19"/>
    <p:sldId id="652" r:id="rId20"/>
    <p:sldId id="663" r:id="rId21"/>
    <p:sldId id="646" r:id="rId22"/>
    <p:sldId id="670" r:id="rId23"/>
    <p:sldId id="648" r:id="rId24"/>
    <p:sldId id="562" r:id="rId25"/>
    <p:sldId id="671" r:id="rId26"/>
    <p:sldId id="672" r:id="rId27"/>
    <p:sldId id="564" r:id="rId28"/>
    <p:sldId id="638" r:id="rId29"/>
  </p:sldIdLst>
  <p:sldSz cx="12192000" cy="6858000"/>
  <p:notesSz cx="7315200" cy="9601200"/>
  <p:custDataLst>
    <p:tags r:id="rId3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-Nathan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99FF99"/>
    <a:srgbClr val="FF9999"/>
    <a:srgbClr val="6699FF"/>
    <a:srgbClr val="3333FF"/>
    <a:srgbClr val="FFFF00"/>
    <a:srgbClr val="FF3300"/>
    <a:srgbClr val="CC00CC"/>
    <a:srgbClr val="FFCC00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2246" autoAdjust="0"/>
  </p:normalViewPr>
  <p:slideViewPr>
    <p:cSldViewPr>
      <p:cViewPr varScale="1">
        <p:scale>
          <a:sx n="57" d="100"/>
          <a:sy n="57" d="100"/>
        </p:scale>
        <p:origin x="123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18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40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3927D5E5-43E8-4E73-8830-CB26033F3E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18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D581376-9A36-40B0-85E2-52E3358E90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536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L5D1 –</a:t>
            </a:r>
            <a:r>
              <a:rPr lang="en-US" baseline="0" dirty="0"/>
              <a:t> python demos</a:t>
            </a:r>
          </a:p>
          <a:p>
            <a:endParaRPr lang="en-US" baseline="0" dirty="0"/>
          </a:p>
          <a:p>
            <a:r>
              <a:rPr lang="en-US" baseline="0" dirty="0"/>
              <a:t>Coloring – </a:t>
            </a:r>
            <a:r>
              <a:rPr lang="en-US" baseline="0" dirty="0" err="1"/>
              <a:t>javascript</a:t>
            </a:r>
            <a:r>
              <a:rPr lang="en-US" baseline="0" dirty="0"/>
              <a:t> demos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14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71C85-9E0A-4B20-B41F-7D89A5A6BCA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4C5F26-25EC-4877-8F06-7EA22153ED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B9674-4401-4CDC-87FB-F0DBE8934AC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9C25E8-49F8-42D8-87BF-46EB76E70D4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4B384B-786A-430B-85B0-526D7E6E8C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B7396-5175-4E89-B111-402B8173A38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E6E7B-1892-4C83-B261-727A584986D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1985B-93F3-4A4E-AFF0-2DC3CF6846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47FFC-6601-4954-B54B-7A2A15352B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E43BF-76B5-4390-9EBC-C1ACD93F84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96931-D064-4A2C-AF67-83F0757451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2BEC1A7B-C8AC-4FD3-A451-6720BBC367F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0047" y="1115808"/>
            <a:ext cx="5988993" cy="5570049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EE55DD4D-284D-4238-BAA9-88A0DB91FC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5849" y="137181"/>
            <a:ext cx="9021861" cy="822962"/>
          </a:xfrm>
          <a:prstGeom prst="rect">
            <a:avLst/>
          </a:prstGeom>
        </p:spPr>
        <p:txBody>
          <a:bodyPr vert="horz" wrap="square" lIns="0" tIns="139702" rIns="0" bIns="0" rtlCol="0">
            <a:spAutoFit/>
          </a:bodyPr>
          <a:lstStyle/>
          <a:p>
            <a:pPr marL="128905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rgbClr val="002060"/>
                </a:solidFill>
              </a:rPr>
              <a:t>CS</a:t>
            </a:r>
            <a:r>
              <a:rPr lang="en-US" spc="-75" dirty="0">
                <a:solidFill>
                  <a:srgbClr val="002060"/>
                </a:solidFill>
              </a:rPr>
              <a:t>E 315</a:t>
            </a:r>
            <a:r>
              <a:rPr lang="en-US" dirty="0">
                <a:solidFill>
                  <a:srgbClr val="002060"/>
                </a:solidFill>
              </a:rPr>
              <a:t>:</a:t>
            </a:r>
            <a:r>
              <a:rPr lang="en-US" spc="-7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Artificial</a:t>
            </a:r>
            <a:r>
              <a:rPr lang="en-US" spc="-70" dirty="0">
                <a:solidFill>
                  <a:srgbClr val="002060"/>
                </a:solidFill>
              </a:rPr>
              <a:t> </a:t>
            </a:r>
            <a:r>
              <a:rPr lang="en-US" spc="-10" dirty="0">
                <a:solidFill>
                  <a:srgbClr val="002060"/>
                </a:solidFill>
              </a:rPr>
              <a:t>Intelligence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DB8B5938-C29C-4AE0-94D7-4515BF5628EA}"/>
              </a:ext>
            </a:extLst>
          </p:cNvPr>
          <p:cNvSpPr txBox="1"/>
          <p:nvPr/>
        </p:nvSpPr>
        <p:spPr>
          <a:xfrm>
            <a:off x="1199716" y="1258230"/>
            <a:ext cx="845796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spc="-10" dirty="0">
                <a:solidFill>
                  <a:srgbClr val="00B050"/>
                </a:solidFill>
                <a:latin typeface="Calibri"/>
                <a:cs typeface="Calibri"/>
              </a:rPr>
              <a:t>Constraint Satisfaction Problems II</a:t>
            </a:r>
          </a:p>
        </p:txBody>
      </p:sp>
      <p:pic>
        <p:nvPicPr>
          <p:cNvPr id="10" name="Picture 2" descr="Green University of Bangladesh - Wikipedia">
            <a:extLst>
              <a:ext uri="{FF2B5EF4-FFF2-40B4-BE49-F238E27FC236}">
                <a16:creationId xmlns:a16="http://schemas.microsoft.com/office/drawing/2014/main" id="{47CF4551-86CE-4B83-BBD8-3C2305A60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4018"/>
            <a:ext cx="2286000" cy="117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UB | Green University of Bangladesh">
            <a:extLst>
              <a:ext uri="{FF2B5EF4-FFF2-40B4-BE49-F238E27FC236}">
                <a16:creationId xmlns:a16="http://schemas.microsoft.com/office/drawing/2014/main" id="{6EB6172C-D77D-4BD6-9DDA-1F58C0929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193496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B67562-B45E-41FF-8B12-94FAE315E217}"/>
              </a:ext>
            </a:extLst>
          </p:cNvPr>
          <p:cNvSpPr txBox="1"/>
          <p:nvPr/>
        </p:nvSpPr>
        <p:spPr>
          <a:xfrm>
            <a:off x="2286000" y="6160108"/>
            <a:ext cx="5434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+mj-lt"/>
              </a:rPr>
              <a:t>Green University of Bangladesh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K-Consistency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153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Increasing degrees of consistency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1-Consistency (Node Consistency): Each single node’s domain has a value which meets that node’s unary constraints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2-Consistency (Arc Consistency): For each pair of nodes, any consistent assignment to one can be extended to the other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K-Consistency: For each k nodes, any consistent assignment to k-1 can be extended to the </a:t>
            </a:r>
            <a:r>
              <a:rPr lang="en-US" sz="2000" dirty="0" err="1"/>
              <a:t>k</a:t>
            </a:r>
            <a:r>
              <a:rPr lang="en-US" sz="2000" baseline="30000" dirty="0" err="1"/>
              <a:t>th</a:t>
            </a:r>
            <a:r>
              <a:rPr lang="en-US" sz="2000" dirty="0"/>
              <a:t> node.</a:t>
            </a:r>
          </a:p>
          <a:p>
            <a:pPr lvl="2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</a:pPr>
            <a:endParaRPr lang="en-US" sz="23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Higher k more expensive to compute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(You need to know the k=2 case: arc consistency)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14340" name="Group 39"/>
          <p:cNvGrpSpPr>
            <a:grpSpLocks/>
          </p:cNvGrpSpPr>
          <p:nvPr/>
        </p:nvGrpSpPr>
        <p:grpSpPr bwMode="auto">
          <a:xfrm>
            <a:off x="9448803" y="1981200"/>
            <a:ext cx="1577975" cy="2895600"/>
            <a:chOff x="4066" y="1296"/>
            <a:chExt cx="994" cy="1824"/>
          </a:xfrm>
        </p:grpSpPr>
        <p:sp>
          <p:nvSpPr>
            <p:cNvPr id="14362" name="Oval 4"/>
            <p:cNvSpPr>
              <a:spLocks noChangeArrowheads="1"/>
            </p:cNvSpPr>
            <p:nvPr/>
          </p:nvSpPr>
          <p:spPr bwMode="auto">
            <a:xfrm>
              <a:off x="4857" y="1296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3" name="Oval 5"/>
            <p:cNvSpPr>
              <a:spLocks noChangeArrowheads="1"/>
            </p:cNvSpPr>
            <p:nvPr/>
          </p:nvSpPr>
          <p:spPr bwMode="auto">
            <a:xfrm>
              <a:off x="4857" y="1782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4" name="Oval 6"/>
            <p:cNvSpPr>
              <a:spLocks noChangeArrowheads="1"/>
            </p:cNvSpPr>
            <p:nvPr/>
          </p:nvSpPr>
          <p:spPr bwMode="auto">
            <a:xfrm>
              <a:off x="4188" y="1782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5" name="AutoShape 7"/>
            <p:cNvSpPr>
              <a:spLocks noChangeArrowheads="1"/>
            </p:cNvSpPr>
            <p:nvPr/>
          </p:nvSpPr>
          <p:spPr bwMode="auto">
            <a:xfrm>
              <a:off x="4560" y="1823"/>
              <a:ext cx="162" cy="122"/>
            </a:xfrm>
            <a:prstGeom prst="rightArrow">
              <a:avLst>
                <a:gd name="adj1" fmla="val 50000"/>
                <a:gd name="adj2" fmla="val 3319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6" name="Oval 8"/>
            <p:cNvSpPr>
              <a:spLocks noChangeArrowheads="1"/>
            </p:cNvSpPr>
            <p:nvPr/>
          </p:nvSpPr>
          <p:spPr bwMode="auto">
            <a:xfrm>
              <a:off x="4857" y="2593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7" name="Oval 9"/>
            <p:cNvSpPr>
              <a:spLocks noChangeArrowheads="1"/>
            </p:cNvSpPr>
            <p:nvPr/>
          </p:nvSpPr>
          <p:spPr bwMode="auto">
            <a:xfrm>
              <a:off x="4188" y="2593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8" name="AutoShape 10"/>
            <p:cNvSpPr>
              <a:spLocks noChangeArrowheads="1"/>
            </p:cNvSpPr>
            <p:nvPr/>
          </p:nvSpPr>
          <p:spPr bwMode="auto">
            <a:xfrm>
              <a:off x="4560" y="2634"/>
              <a:ext cx="162" cy="121"/>
            </a:xfrm>
            <a:prstGeom prst="rightArrow">
              <a:avLst>
                <a:gd name="adj1" fmla="val 50000"/>
                <a:gd name="adj2" fmla="val 334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9" name="Oval 11"/>
            <p:cNvSpPr>
              <a:spLocks noChangeArrowheads="1"/>
            </p:cNvSpPr>
            <p:nvPr/>
          </p:nvSpPr>
          <p:spPr bwMode="auto">
            <a:xfrm>
              <a:off x="4188" y="2877"/>
              <a:ext cx="202" cy="20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0" name="Oval 12"/>
            <p:cNvSpPr>
              <a:spLocks noChangeArrowheads="1"/>
            </p:cNvSpPr>
            <p:nvPr/>
          </p:nvSpPr>
          <p:spPr bwMode="auto">
            <a:xfrm>
              <a:off x="4188" y="2309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1" name="AutoShape 13"/>
            <p:cNvSpPr>
              <a:spLocks/>
            </p:cNvSpPr>
            <p:nvPr/>
          </p:nvSpPr>
          <p:spPr bwMode="auto">
            <a:xfrm>
              <a:off x="4350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2" name="AutoShape 14"/>
            <p:cNvSpPr>
              <a:spLocks/>
            </p:cNvSpPr>
            <p:nvPr/>
          </p:nvSpPr>
          <p:spPr bwMode="auto">
            <a:xfrm flipH="1">
              <a:off x="4066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1" name="Group 36"/>
          <p:cNvGrpSpPr>
            <a:grpSpLocks/>
          </p:cNvGrpSpPr>
          <p:nvPr/>
        </p:nvGrpSpPr>
        <p:grpSpPr bwMode="auto">
          <a:xfrm>
            <a:off x="9144000" y="5371980"/>
            <a:ext cx="2133600" cy="1040487"/>
            <a:chOff x="2640" y="3264"/>
            <a:chExt cx="1968" cy="959"/>
          </a:xfrm>
        </p:grpSpPr>
        <p:grpSp>
          <p:nvGrpSpPr>
            <p:cNvPr id="14343" name="Group 17"/>
            <p:cNvGrpSpPr>
              <a:grpSpLocks/>
            </p:cNvGrpSpPr>
            <p:nvPr/>
          </p:nvGrpSpPr>
          <p:grpSpPr bwMode="auto">
            <a:xfrm>
              <a:off x="2640" y="3264"/>
              <a:ext cx="1968" cy="959"/>
              <a:chOff x="3552" y="1056"/>
              <a:chExt cx="2016" cy="1056"/>
            </a:xfrm>
          </p:grpSpPr>
          <p:grpSp>
            <p:nvGrpSpPr>
              <p:cNvPr id="14350" name="Group 18"/>
              <p:cNvGrpSpPr>
                <a:grpSpLocks/>
              </p:cNvGrpSpPr>
              <p:nvPr/>
            </p:nvGrpSpPr>
            <p:grpSpPr bwMode="auto">
              <a:xfrm>
                <a:off x="4176" y="1056"/>
                <a:ext cx="768" cy="384"/>
                <a:chOff x="2448" y="2736"/>
                <a:chExt cx="768" cy="384"/>
              </a:xfrm>
            </p:grpSpPr>
            <p:sp>
              <p:nvSpPr>
                <p:cNvPr id="14360" name="Oval 19"/>
                <p:cNvSpPr>
                  <a:spLocks noChangeArrowheads="1"/>
                </p:cNvSpPr>
                <p:nvPr/>
              </p:nvSpPr>
              <p:spPr bwMode="auto">
                <a:xfrm>
                  <a:off x="2448" y="2736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6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748" y="2740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1" name="Group 21"/>
              <p:cNvGrpSpPr>
                <a:grpSpLocks/>
              </p:cNvGrpSpPr>
              <p:nvPr/>
            </p:nvGrpSpPr>
            <p:grpSpPr bwMode="auto">
              <a:xfrm>
                <a:off x="4800" y="1728"/>
                <a:ext cx="768" cy="384"/>
                <a:chOff x="3072" y="3408"/>
                <a:chExt cx="768" cy="384"/>
              </a:xfrm>
            </p:grpSpPr>
            <p:sp>
              <p:nvSpPr>
                <p:cNvPr id="14358" name="Oval 22"/>
                <p:cNvSpPr>
                  <a:spLocks noChangeArrowheads="1"/>
                </p:cNvSpPr>
                <p:nvPr/>
              </p:nvSpPr>
              <p:spPr bwMode="auto">
                <a:xfrm>
                  <a:off x="3072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9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372" y="3414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2" name="Group 24"/>
              <p:cNvGrpSpPr>
                <a:grpSpLocks/>
              </p:cNvGrpSpPr>
              <p:nvPr/>
            </p:nvGrpSpPr>
            <p:grpSpPr bwMode="auto">
              <a:xfrm>
                <a:off x="3552" y="1728"/>
                <a:ext cx="768" cy="384"/>
                <a:chOff x="1824" y="3408"/>
                <a:chExt cx="768" cy="384"/>
              </a:xfrm>
            </p:grpSpPr>
            <p:sp>
              <p:nvSpPr>
                <p:cNvPr id="14356" name="Oval 25"/>
                <p:cNvSpPr>
                  <a:spLocks noChangeArrowheads="1"/>
                </p:cNvSpPr>
                <p:nvPr/>
              </p:nvSpPr>
              <p:spPr bwMode="auto">
                <a:xfrm>
                  <a:off x="1824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124" y="3413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4353" name="Line 27"/>
              <p:cNvSpPr>
                <a:spLocks noChangeShapeType="1"/>
              </p:cNvSpPr>
              <p:nvPr/>
            </p:nvSpPr>
            <p:spPr bwMode="auto">
              <a:xfrm flipH="1">
                <a:off x="3983" y="1440"/>
                <a:ext cx="57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4" name="Line 28"/>
              <p:cNvSpPr>
                <a:spLocks noChangeShapeType="1"/>
              </p:cNvSpPr>
              <p:nvPr/>
            </p:nvSpPr>
            <p:spPr bwMode="auto">
              <a:xfrm>
                <a:off x="4560" y="1440"/>
                <a:ext cx="52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5" name="Line 29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480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44" name="Rectangle 30"/>
            <p:cNvSpPr>
              <a:spLocks noChangeArrowheads="1"/>
            </p:cNvSpPr>
            <p:nvPr/>
          </p:nvSpPr>
          <p:spPr bwMode="auto">
            <a:xfrm>
              <a:off x="2736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5" name="Rectangle 31"/>
            <p:cNvSpPr>
              <a:spLocks noChangeArrowheads="1"/>
            </p:cNvSpPr>
            <p:nvPr/>
          </p:nvSpPr>
          <p:spPr bwMode="auto">
            <a:xfrm>
              <a:off x="3984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6" name="Rectangle 32"/>
            <p:cNvSpPr>
              <a:spLocks noChangeArrowheads="1"/>
            </p:cNvSpPr>
            <p:nvPr/>
          </p:nvSpPr>
          <p:spPr bwMode="auto">
            <a:xfrm>
              <a:off x="3360" y="3360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7" name="Rectangle 33"/>
            <p:cNvSpPr>
              <a:spLocks noChangeArrowheads="1"/>
            </p:cNvSpPr>
            <p:nvPr/>
          </p:nvSpPr>
          <p:spPr bwMode="auto">
            <a:xfrm>
              <a:off x="3744" y="3360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Rectangle 34"/>
            <p:cNvSpPr>
              <a:spLocks noChangeArrowheads="1"/>
            </p:cNvSpPr>
            <p:nvPr/>
          </p:nvSpPr>
          <p:spPr bwMode="auto">
            <a:xfrm>
              <a:off x="3120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Rectangle 35"/>
            <p:cNvSpPr>
              <a:spLocks noChangeArrowheads="1"/>
            </p:cNvSpPr>
            <p:nvPr/>
          </p:nvSpPr>
          <p:spPr bwMode="auto">
            <a:xfrm>
              <a:off x="4368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Strong K-Consistency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Strong k-consistency: also k-1, k-2, … 1 consistent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Claim: strong n-consistency means we can solve without backtracking!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any assignment to any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 new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By 2-consistency, there is a choice consistent with the first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 new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By 3-consistency, there is a choice consistent with the first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…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Lots of middle ground between arc consistency and n-consistency!  (e.g. k=3, called path consistency)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5634" y="1222436"/>
            <a:ext cx="6469334" cy="54588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Problem Structure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2390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Extreme case: independent </a:t>
            </a:r>
            <a:r>
              <a:rPr lang="en-US" sz="2400" dirty="0" err="1"/>
              <a:t>subproblems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Example: Tasmania and mainland do not interact</a:t>
            </a: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Independent </a:t>
            </a:r>
            <a:r>
              <a:rPr lang="en-US" sz="2400" dirty="0" err="1"/>
              <a:t>subproblems</a:t>
            </a:r>
            <a:r>
              <a:rPr lang="en-US" sz="2400" dirty="0"/>
              <a:t> are identifiable as connected components of constraint graph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Suppose a graph of n variables can be broken into </a:t>
            </a:r>
            <a:r>
              <a:rPr lang="en-US" sz="2400" dirty="0" err="1"/>
              <a:t>subproblems</a:t>
            </a:r>
            <a:r>
              <a:rPr lang="en-US" sz="2400" dirty="0"/>
              <a:t> of only c variables: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Worst-case solution cost is O((n/c)(d</a:t>
            </a:r>
            <a:r>
              <a:rPr lang="en-US" sz="2000" baseline="30000" dirty="0"/>
              <a:t>c</a:t>
            </a:r>
            <a:r>
              <a:rPr lang="en-US" sz="2000" dirty="0"/>
              <a:t>)), linear in 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E.g., n = 80, d = 2, c =20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</a:t>
            </a:r>
            <a:r>
              <a:rPr lang="en-US" sz="2000" baseline="30000" dirty="0"/>
              <a:t>80</a:t>
            </a:r>
            <a:r>
              <a:rPr lang="en-US" sz="2000" dirty="0"/>
              <a:t> = 4 billion years at 10 million nodes/sec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(4)(2</a:t>
            </a:r>
            <a:r>
              <a:rPr lang="en-US" sz="2000" baseline="30000" dirty="0"/>
              <a:t>20</a:t>
            </a:r>
            <a:r>
              <a:rPr lang="en-US" sz="2000" dirty="0"/>
              <a:t>) = 0.4 seconds at 10 million nodes/sec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8601" y="1476377"/>
            <a:ext cx="3614739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Tree-Structured CSPs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11328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Theorem: if the constraint graph has no loops, the CSP can be solved in O(n d</a:t>
            </a:r>
            <a:r>
              <a:rPr lang="en-US" sz="2400" baseline="30000" dirty="0"/>
              <a:t>2</a:t>
            </a:r>
            <a:r>
              <a:rPr lang="en-US" sz="2400" dirty="0"/>
              <a:t>)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Compare to general CSPs, where worst-case time is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This property also applies to probabilistic reasoning (later): an example of the relation between syntactic restrictions and the complexity of reasoning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1371600"/>
            <a:ext cx="4419600" cy="254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3390" y="2897165"/>
            <a:ext cx="2849180" cy="3209971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4191000" y="2286000"/>
            <a:ext cx="35052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Tree-Structured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9728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Algorithm for tree-structured CSPs: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Order: Choose a root variable, order variables so that parents precede children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Remove backward: For </a:t>
            </a:r>
            <a:r>
              <a:rPr lang="en-US" sz="2400" dirty="0" err="1"/>
              <a:t>i</a:t>
            </a:r>
            <a:r>
              <a:rPr lang="en-US" sz="2400" dirty="0"/>
              <a:t> = n : 2, apply </a:t>
            </a:r>
            <a:r>
              <a:rPr lang="en-US" sz="2400" dirty="0" err="1"/>
              <a:t>RemoveInconsistent</a:t>
            </a:r>
            <a:r>
              <a:rPr lang="en-US" sz="2400" dirty="0"/>
              <a:t>(Parent(X</a:t>
            </a:r>
            <a:r>
              <a:rPr lang="en-US" sz="2400" baseline="-25000" dirty="0"/>
              <a:t>i</a:t>
            </a:r>
            <a:r>
              <a:rPr lang="en-US" sz="2400" dirty="0"/>
              <a:t>),X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Assign forward: For </a:t>
            </a:r>
            <a:r>
              <a:rPr lang="en-US" sz="2400" dirty="0" err="1"/>
              <a:t>i</a:t>
            </a:r>
            <a:r>
              <a:rPr lang="en-US" sz="2400" dirty="0"/>
              <a:t> = 1 : n, assign X</a:t>
            </a:r>
            <a:r>
              <a:rPr lang="en-US" sz="2400" baseline="-25000" dirty="0"/>
              <a:t>i</a:t>
            </a:r>
            <a:r>
              <a:rPr lang="en-US" sz="2400" dirty="0"/>
              <a:t> consistently with Parent(X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Runtime: O(n d</a:t>
            </a:r>
            <a:r>
              <a:rPr lang="en-US" sz="2800" baseline="30000" dirty="0"/>
              <a:t>2</a:t>
            </a:r>
            <a:r>
              <a:rPr lang="en-US" sz="2800" dirty="0"/>
              <a:t>)  (why?)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5013" y="2286000"/>
            <a:ext cx="5386388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1" y="2473325"/>
            <a:ext cx="2544763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1198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5" name="Rectangle 10"/>
          <p:cNvSpPr>
            <a:spLocks noChangeArrowheads="1"/>
          </p:cNvSpPr>
          <p:nvPr/>
        </p:nvSpPr>
        <p:spPr bwMode="auto">
          <a:xfrm>
            <a:off x="70342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6" name="Rectangle 11"/>
          <p:cNvSpPr>
            <a:spLocks noChangeArrowheads="1"/>
          </p:cNvSpPr>
          <p:nvPr/>
        </p:nvSpPr>
        <p:spPr bwMode="auto">
          <a:xfrm>
            <a:off x="70342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7" name="Rectangle 13"/>
          <p:cNvSpPr>
            <a:spLocks noChangeArrowheads="1"/>
          </p:cNvSpPr>
          <p:nvPr/>
        </p:nvSpPr>
        <p:spPr bwMode="auto">
          <a:xfrm>
            <a:off x="79486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8" name="Rectangle 15"/>
          <p:cNvSpPr>
            <a:spLocks noChangeArrowheads="1"/>
          </p:cNvSpPr>
          <p:nvPr/>
        </p:nvSpPr>
        <p:spPr bwMode="auto">
          <a:xfrm>
            <a:off x="88630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9" name="Rectangle 16"/>
          <p:cNvSpPr>
            <a:spLocks noChangeArrowheads="1"/>
          </p:cNvSpPr>
          <p:nvPr/>
        </p:nvSpPr>
        <p:spPr bwMode="auto">
          <a:xfrm>
            <a:off x="88630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0" name="Rectangle 17"/>
          <p:cNvSpPr>
            <a:spLocks noChangeArrowheads="1"/>
          </p:cNvSpPr>
          <p:nvPr/>
        </p:nvSpPr>
        <p:spPr bwMode="auto">
          <a:xfrm>
            <a:off x="88630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1" name="Rectangle 19"/>
          <p:cNvSpPr>
            <a:spLocks noChangeArrowheads="1"/>
          </p:cNvSpPr>
          <p:nvPr/>
        </p:nvSpPr>
        <p:spPr bwMode="auto">
          <a:xfrm>
            <a:off x="97774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2" name="Rectangle 20"/>
          <p:cNvSpPr>
            <a:spLocks noChangeArrowheads="1"/>
          </p:cNvSpPr>
          <p:nvPr/>
        </p:nvSpPr>
        <p:spPr bwMode="auto">
          <a:xfrm>
            <a:off x="97774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3" name="Rectangle 23"/>
          <p:cNvSpPr>
            <a:spLocks noChangeArrowheads="1"/>
          </p:cNvSpPr>
          <p:nvPr/>
        </p:nvSpPr>
        <p:spPr bwMode="auto">
          <a:xfrm>
            <a:off x="10691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4" name="Rectangle 24"/>
          <p:cNvSpPr>
            <a:spLocks noChangeArrowheads="1"/>
          </p:cNvSpPr>
          <p:nvPr/>
        </p:nvSpPr>
        <p:spPr bwMode="auto">
          <a:xfrm>
            <a:off x="6119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1173163" y="3022599"/>
            <a:ext cx="2209800" cy="1004888"/>
            <a:chOff x="6553200" y="1981200"/>
            <a:chExt cx="2209800" cy="1004637"/>
          </a:xfrm>
        </p:grpSpPr>
        <p:sp>
          <p:nvSpPr>
            <p:cNvPr id="18451" name="Rectangle 6"/>
            <p:cNvSpPr>
              <a:spLocks noChangeArrowheads="1"/>
            </p:cNvSpPr>
            <p:nvPr/>
          </p:nvSpPr>
          <p:spPr bwMode="auto">
            <a:xfrm>
              <a:off x="6553200" y="1981200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2" name="Rectangle 24"/>
            <p:cNvSpPr>
              <a:spLocks noChangeArrowheads="1"/>
            </p:cNvSpPr>
            <p:nvPr/>
          </p:nvSpPr>
          <p:spPr bwMode="auto">
            <a:xfrm>
              <a:off x="6643437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3" name="Rectangle 10"/>
            <p:cNvSpPr>
              <a:spLocks noChangeArrowheads="1"/>
            </p:cNvSpPr>
            <p:nvPr/>
          </p:nvSpPr>
          <p:spPr bwMode="auto">
            <a:xfrm>
              <a:off x="8672763" y="19812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4" name="Rectangle 11"/>
            <p:cNvSpPr>
              <a:spLocks noChangeArrowheads="1"/>
            </p:cNvSpPr>
            <p:nvPr/>
          </p:nvSpPr>
          <p:spPr bwMode="auto">
            <a:xfrm>
              <a:off x="8582526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5" name="Rectangle 13"/>
            <p:cNvSpPr>
              <a:spLocks noChangeArrowheads="1"/>
            </p:cNvSpPr>
            <p:nvPr/>
          </p:nvSpPr>
          <p:spPr bwMode="auto">
            <a:xfrm>
              <a:off x="6553200" y="28956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6" name="Rectangle 15"/>
            <p:cNvSpPr>
              <a:spLocks noChangeArrowheads="1"/>
            </p:cNvSpPr>
            <p:nvPr/>
          </p:nvSpPr>
          <p:spPr bwMode="auto">
            <a:xfrm>
              <a:off x="7882690" y="2424363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7" name="Rectangle 16"/>
            <p:cNvSpPr>
              <a:spLocks noChangeArrowheads="1"/>
            </p:cNvSpPr>
            <p:nvPr/>
          </p:nvSpPr>
          <p:spPr bwMode="auto">
            <a:xfrm>
              <a:off x="7972927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8" name="Rectangle 17"/>
            <p:cNvSpPr>
              <a:spLocks noChangeArrowheads="1"/>
            </p:cNvSpPr>
            <p:nvPr/>
          </p:nvSpPr>
          <p:spPr bwMode="auto">
            <a:xfrm>
              <a:off x="8063163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9" name="Rectangle 19"/>
            <p:cNvSpPr>
              <a:spLocks noChangeArrowheads="1"/>
            </p:cNvSpPr>
            <p:nvPr/>
          </p:nvSpPr>
          <p:spPr bwMode="auto">
            <a:xfrm>
              <a:off x="7148763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0" name="Rectangle 20"/>
            <p:cNvSpPr>
              <a:spLocks noChangeArrowheads="1"/>
            </p:cNvSpPr>
            <p:nvPr/>
          </p:nvSpPr>
          <p:spPr bwMode="auto">
            <a:xfrm>
              <a:off x="7239000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1" name="Rectangle 23"/>
            <p:cNvSpPr>
              <a:spLocks noChangeArrowheads="1"/>
            </p:cNvSpPr>
            <p:nvPr/>
          </p:nvSpPr>
          <p:spPr bwMode="auto">
            <a:xfrm>
              <a:off x="8610600" y="28956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83164" y="5410201"/>
            <a:ext cx="3172946" cy="1326098"/>
          </a:xfrm>
          <a:prstGeom prst="rect">
            <a:avLst/>
          </a:prstGeom>
          <a:noFill/>
        </p:spPr>
      </p:pic>
      <p:sp>
        <p:nvSpPr>
          <p:cNvPr id="31" name="Right Arrow 30"/>
          <p:cNvSpPr/>
          <p:nvPr/>
        </p:nvSpPr>
        <p:spPr>
          <a:xfrm>
            <a:off x="4191000" y="2778124"/>
            <a:ext cx="990600" cy="1066800"/>
          </a:xfrm>
          <a:prstGeom prst="rightArrow">
            <a:avLst/>
          </a:prstGeom>
          <a:solidFill>
            <a:srgbClr val="6699FF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2534" grpId="0" animBg="1"/>
      <p:bldP spid="22535" grpId="0" animBg="1"/>
      <p:bldP spid="22536" grpId="0" animBg="1"/>
      <p:bldP spid="22537" grpId="0" animBg="1"/>
      <p:bldP spid="22538" grpId="0" animBg="1"/>
      <p:bldP spid="22539" grpId="0" animBg="1"/>
      <p:bldP spid="22540" grpId="0" animBg="1"/>
      <p:bldP spid="22541" grpId="0" animBg="1"/>
      <p:bldP spid="22542" grpId="0" animBg="1"/>
      <p:bldP spid="22543" grpId="0" animBg="1"/>
      <p:bldP spid="22544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Tree-Structured CSPs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1353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Claim 1: After backward pass, all root-to-leaf arcs are consistent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Each X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Y was made consistent at one point and Y’s domain could not have been reduced thereafter (because Y’s children were processed before Y)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Claim 2: If root-to-leaf arcs are consistent, forward assignment will not backtrack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Induction on position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doesn’t this algorithm work with cycles in the constraint graph?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Note: we’ll see this basic idea again with </a:t>
            </a:r>
            <a:r>
              <a:rPr lang="en-US" sz="2400" dirty="0" err="1"/>
              <a:t>Bayes</a:t>
            </a:r>
            <a:r>
              <a:rPr lang="en-US" sz="2400" dirty="0"/>
              <a:t>’ nets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1" y="2743200"/>
            <a:ext cx="5758935" cy="117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Structure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5279" y="1457290"/>
            <a:ext cx="9943655" cy="48959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Nearly Tree-Structured CSPs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419600"/>
            <a:ext cx="11201400" cy="1981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Conditioning: instantiate a variable, prune its neighbors' domains</a:t>
            </a:r>
          </a:p>
          <a:p>
            <a:pPr lvl="4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 err="1"/>
              <a:t>Cutset</a:t>
            </a:r>
            <a:r>
              <a:rPr lang="en-US" sz="2800" dirty="0"/>
              <a:t> conditioning: instantiate (in all ways) a set of variables such that the remaining constraint graph is a tree</a:t>
            </a:r>
          </a:p>
          <a:p>
            <a:pPr lvl="4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 err="1"/>
              <a:t>Cutset</a:t>
            </a:r>
            <a:r>
              <a:rPr lang="en-US" sz="2800" dirty="0"/>
              <a:t> size c gives runtime O( (d</a:t>
            </a:r>
            <a:r>
              <a:rPr lang="en-US" sz="2800" baseline="30000" dirty="0"/>
              <a:t>c</a:t>
            </a:r>
            <a:r>
              <a:rPr lang="en-US" sz="2800" dirty="0"/>
              <a:t>) (n-c) d</a:t>
            </a:r>
            <a:r>
              <a:rPr lang="en-US" sz="2800" baseline="30000" dirty="0"/>
              <a:t>2 </a:t>
            </a:r>
            <a:r>
              <a:rPr lang="en-US" sz="2800" dirty="0"/>
              <a:t>), very fast for small c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2048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3188" y="1371600"/>
            <a:ext cx="7034213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Cutset</a:t>
            </a:r>
            <a:r>
              <a:rPr lang="en-US" dirty="0"/>
              <a:t> Conditioning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787661" y="1538198"/>
            <a:ext cx="1746739" cy="1128804"/>
            <a:chOff x="2677783" y="3378723"/>
            <a:chExt cx="3189617" cy="2061243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 l="153" t="932" r="54502" b="25000"/>
            <a:stretch>
              <a:fillRect/>
            </a:stretch>
          </p:blipFill>
          <p:spPr bwMode="auto">
            <a:xfrm>
              <a:off x="2677783" y="3378723"/>
              <a:ext cx="3189617" cy="2061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70753" y="2983701"/>
            <a:ext cx="1744249" cy="1131100"/>
            <a:chOff x="2682328" y="3374530"/>
            <a:chExt cx="3185072" cy="2065436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 l="218" t="781" r="54502" b="25000"/>
            <a:stretch>
              <a:fillRect/>
            </a:stretch>
          </p:blipFill>
          <p:spPr bwMode="auto">
            <a:xfrm>
              <a:off x="2682328" y="3374530"/>
              <a:ext cx="3185072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Oval 12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91613" y="2981196"/>
            <a:ext cx="1742745" cy="1133605"/>
            <a:chOff x="2685074" y="3369956"/>
            <a:chExt cx="3182326" cy="2070010"/>
          </a:xfrm>
        </p:grpSpPr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2" cstate="print"/>
            <a:srcRect l="257" t="616" r="54502" b="25000"/>
            <a:stretch>
              <a:fillRect/>
            </a:stretch>
          </p:blipFill>
          <p:spPr bwMode="auto">
            <a:xfrm>
              <a:off x="2685074" y="3369956"/>
              <a:ext cx="3182326" cy="2070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Oval 16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FF999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61437" y="4378700"/>
              <a:ext cx="1007112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12474" y="2983701"/>
            <a:ext cx="1741327" cy="1131100"/>
            <a:chOff x="2687663" y="3374530"/>
            <a:chExt cx="3179737" cy="2065436"/>
          </a:xfrm>
        </p:grpSpPr>
        <p:pic>
          <p:nvPicPr>
            <p:cNvPr id="20" name="Picture 19"/>
            <p:cNvPicPr>
              <a:picLocks noChangeAspect="1" noChangeArrowheads="1"/>
            </p:cNvPicPr>
            <p:nvPr/>
          </p:nvPicPr>
          <p:blipFill>
            <a:blip r:embed="rId2" cstate="print"/>
            <a:srcRect l="294" t="781" r="54502" b="25000"/>
            <a:stretch>
              <a:fillRect/>
            </a:stretch>
          </p:blipFill>
          <p:spPr bwMode="auto">
            <a:xfrm>
              <a:off x="2687663" y="3374530"/>
              <a:ext cx="3179737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Oval 20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61438" y="4378700"/>
              <a:ext cx="1007110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2" cstate="print"/>
          <a:srcRect l="55169" t="1345" b="24863"/>
          <a:stretch>
            <a:fillRect/>
          </a:stretch>
        </p:blipFill>
        <p:spPr bwMode="auto">
          <a:xfrm>
            <a:off x="3918141" y="4744860"/>
            <a:ext cx="1720616" cy="112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2" cstate="print"/>
          <a:srcRect l="55245" t="686" b="24863"/>
          <a:stretch>
            <a:fillRect/>
          </a:stretch>
        </p:blipFill>
        <p:spPr bwMode="auto">
          <a:xfrm>
            <a:off x="6816664" y="4734837"/>
            <a:ext cx="1717693" cy="113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/>
          <a:srcRect l="55123" t="1016" b="24863"/>
          <a:stretch>
            <a:fillRect/>
          </a:stretch>
        </p:blipFill>
        <p:spPr bwMode="auto">
          <a:xfrm>
            <a:off x="9612473" y="4739850"/>
            <a:ext cx="1722379" cy="112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Straight Arrow Connector 28"/>
          <p:cNvCxnSpPr/>
          <p:nvPr/>
        </p:nvCxnSpPr>
        <p:spPr>
          <a:xfrm flipH="1">
            <a:off x="5410157" y="2438400"/>
            <a:ext cx="137160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686757" y="2362201"/>
            <a:ext cx="1371600" cy="50532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619957" y="24384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762000" y="2743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Instantiate the </a:t>
            </a:r>
            <a:r>
              <a:rPr lang="en-US" dirty="0" err="1">
                <a:solidFill>
                  <a:schemeClr val="tx1"/>
                </a:solidFill>
                <a:latin typeface="Calibri" pitchFamily="34" charset="0"/>
              </a:rPr>
              <a:t>cutset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 (all possible ways)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762000" y="3886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Compute residual CSP for each assignment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62000" y="5029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Solve the residual CSPs (tree structured)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762000" y="1600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Choose a </a:t>
            </a:r>
            <a:r>
              <a:rPr lang="en-US" dirty="0" err="1">
                <a:solidFill>
                  <a:schemeClr val="tx1"/>
                </a:solidFill>
                <a:latin typeface="Calibri" pitchFamily="34" charset="0"/>
              </a:rPr>
              <a:t>cutset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8006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6200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04394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397002"/>
            <a:ext cx="108712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Efficient Solution of CSPs</a:t>
            </a:r>
          </a:p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Local Search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2557" y="3053184"/>
            <a:ext cx="4915042" cy="25657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Cutset</a:t>
            </a:r>
            <a:r>
              <a:rPr lang="en-US" dirty="0"/>
              <a:t> 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smallest </a:t>
            </a:r>
            <a:r>
              <a:rPr lang="en-US" dirty="0" err="1"/>
              <a:t>cutset</a:t>
            </a:r>
            <a:r>
              <a:rPr lang="en-US" dirty="0"/>
              <a:t> for the graph below.</a:t>
            </a:r>
          </a:p>
        </p:txBody>
      </p:sp>
      <p:pic>
        <p:nvPicPr>
          <p:cNvPr id="5" name="Picture 4" descr="cutset-qui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362200"/>
            <a:ext cx="5588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29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13716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5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Decomposition*</a:t>
            </a:r>
          </a:p>
        </p:txBody>
      </p:sp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2" cstate="print"/>
          <a:srcRect l="585" t="953" b="24023"/>
          <a:stretch>
            <a:fillRect/>
          </a:stretch>
        </p:blipFill>
        <p:spPr bwMode="auto">
          <a:xfrm>
            <a:off x="8554916" y="1248509"/>
            <a:ext cx="3484685" cy="230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1000" y="1295400"/>
            <a:ext cx="7924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Idea: create a tree-structured graph of mega-variables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Each mega-variable encodes part of the original CSP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 err="1">
                <a:solidFill>
                  <a:schemeClr val="accent2"/>
                </a:solidFill>
                <a:latin typeface="Calibri" pitchFamily="34" charset="0"/>
              </a:rPr>
              <a:t>Subproblems</a:t>
            </a: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 overlap to ensure consistent solutions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 pitchFamily="34" charset="0"/>
            </a:endParaRPr>
          </a:p>
        </p:txBody>
      </p:sp>
      <p:cxnSp>
        <p:nvCxnSpPr>
          <p:cNvPr id="34" name="Straight Connector 33"/>
          <p:cNvCxnSpPr>
            <a:stCxn id="26" idx="3"/>
            <a:endCxn id="91" idx="1"/>
          </p:cNvCxnSpPr>
          <p:nvPr/>
        </p:nvCxnSpPr>
        <p:spPr>
          <a:xfrm>
            <a:off x="30480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19812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M1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40386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>
                <a:solidFill>
                  <a:srgbClr val="3333FF"/>
                </a:solidFill>
              </a:rPr>
              <a:t>M2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0960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/>
              <a:t>M3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81534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/>
              <a:t>M4</a:t>
            </a: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990600" y="5357814"/>
            <a:ext cx="4495800" cy="7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500" dirty="0">
                <a:solidFill>
                  <a:srgbClr val="C00000"/>
                </a:solidFill>
              </a:rPr>
              <a:t>         {(WA=</a:t>
            </a:r>
            <a:r>
              <a:rPr lang="en-US" sz="1500" dirty="0" err="1">
                <a:solidFill>
                  <a:srgbClr val="C00000"/>
                </a:solidFill>
              </a:rPr>
              <a:t>r,SA</a:t>
            </a:r>
            <a:r>
              <a:rPr lang="en-US" sz="1500" dirty="0">
                <a:solidFill>
                  <a:srgbClr val="C00000"/>
                </a:solidFill>
              </a:rPr>
              <a:t>=</a:t>
            </a:r>
            <a:r>
              <a:rPr lang="en-US" sz="1500" dirty="0" err="1">
                <a:solidFill>
                  <a:srgbClr val="C00000"/>
                </a:solidFill>
              </a:rPr>
              <a:t>g,NT</a:t>
            </a:r>
            <a:r>
              <a:rPr lang="en-US" sz="1500" dirty="0">
                <a:solidFill>
                  <a:srgbClr val="C00000"/>
                </a:solidFill>
              </a:rPr>
              <a:t>=b),      </a:t>
            </a:r>
          </a:p>
          <a:p>
            <a:r>
              <a:rPr lang="en-US" sz="1500" dirty="0">
                <a:solidFill>
                  <a:srgbClr val="C00000"/>
                </a:solidFill>
              </a:rPr>
              <a:t>          (WA=</a:t>
            </a:r>
            <a:r>
              <a:rPr lang="en-US" sz="1500" dirty="0" err="1">
                <a:solidFill>
                  <a:srgbClr val="C00000"/>
                </a:solidFill>
              </a:rPr>
              <a:t>b,SA</a:t>
            </a:r>
            <a:r>
              <a:rPr lang="en-US" sz="1500" dirty="0">
                <a:solidFill>
                  <a:srgbClr val="C00000"/>
                </a:solidFill>
              </a:rPr>
              <a:t>=</a:t>
            </a:r>
            <a:r>
              <a:rPr lang="en-US" sz="1500" dirty="0" err="1">
                <a:solidFill>
                  <a:srgbClr val="C00000"/>
                </a:solidFill>
              </a:rPr>
              <a:t>r,NT</a:t>
            </a:r>
            <a:r>
              <a:rPr lang="en-US" sz="1500" dirty="0">
                <a:solidFill>
                  <a:srgbClr val="C00000"/>
                </a:solidFill>
              </a:rPr>
              <a:t>=g),</a:t>
            </a:r>
          </a:p>
          <a:p>
            <a:r>
              <a:rPr lang="en-US" sz="1500" dirty="0">
                <a:solidFill>
                  <a:srgbClr val="C00000"/>
                </a:solidFill>
              </a:rPr>
              <a:t>          …}</a:t>
            </a: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3048000" y="5357814"/>
            <a:ext cx="3124200" cy="7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500" dirty="0">
                <a:solidFill>
                  <a:srgbClr val="3333FF"/>
                </a:solidFill>
              </a:rPr>
              <a:t>         {(NT=</a:t>
            </a:r>
            <a:r>
              <a:rPr lang="en-US" sz="1500" dirty="0" err="1">
                <a:solidFill>
                  <a:srgbClr val="3333FF"/>
                </a:solidFill>
              </a:rPr>
              <a:t>r,SA</a:t>
            </a:r>
            <a:r>
              <a:rPr lang="en-US" sz="1500" dirty="0">
                <a:solidFill>
                  <a:srgbClr val="3333FF"/>
                </a:solidFill>
              </a:rPr>
              <a:t>=</a:t>
            </a:r>
            <a:r>
              <a:rPr lang="en-US" sz="1500" dirty="0" err="1">
                <a:solidFill>
                  <a:srgbClr val="3333FF"/>
                </a:solidFill>
              </a:rPr>
              <a:t>g,Q</a:t>
            </a:r>
            <a:r>
              <a:rPr lang="en-US" sz="1500" dirty="0">
                <a:solidFill>
                  <a:srgbClr val="3333FF"/>
                </a:solidFill>
              </a:rPr>
              <a:t>=b),</a:t>
            </a:r>
          </a:p>
          <a:p>
            <a:r>
              <a:rPr lang="en-US" sz="1500" dirty="0">
                <a:solidFill>
                  <a:srgbClr val="3333FF"/>
                </a:solidFill>
              </a:rPr>
              <a:t>          (NT=</a:t>
            </a:r>
            <a:r>
              <a:rPr lang="en-US" sz="1500" dirty="0" err="1">
                <a:solidFill>
                  <a:srgbClr val="3333FF"/>
                </a:solidFill>
              </a:rPr>
              <a:t>b,SA</a:t>
            </a:r>
            <a:r>
              <a:rPr lang="en-US" sz="1500" dirty="0">
                <a:solidFill>
                  <a:srgbClr val="3333FF"/>
                </a:solidFill>
              </a:rPr>
              <a:t>=</a:t>
            </a:r>
            <a:r>
              <a:rPr lang="en-US" sz="1500" dirty="0" err="1">
                <a:solidFill>
                  <a:srgbClr val="3333FF"/>
                </a:solidFill>
              </a:rPr>
              <a:t>g,Q</a:t>
            </a:r>
            <a:r>
              <a:rPr lang="en-US" sz="1500" dirty="0">
                <a:solidFill>
                  <a:srgbClr val="3333FF"/>
                </a:solidFill>
              </a:rPr>
              <a:t>=r),</a:t>
            </a:r>
          </a:p>
          <a:p>
            <a:r>
              <a:rPr lang="en-US" sz="1500" dirty="0">
                <a:solidFill>
                  <a:srgbClr val="3333FF"/>
                </a:solidFill>
              </a:rPr>
              <a:t>          …}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715000" y="5410200"/>
            <a:ext cx="60960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Agree: 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C00000"/>
                </a:solidFill>
              </a:rPr>
              <a:t>M1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3333FF"/>
                </a:solidFill>
              </a:rPr>
              <a:t>M2</a:t>
            </a:r>
            <a:r>
              <a:rPr lang="en-US" sz="1600" dirty="0"/>
              <a:t>) </a:t>
            </a:r>
            <a:r>
              <a:rPr lang="en-US" sz="1600" dirty="0">
                <a:sym typeface="Symbol" pitchFamily="18" charset="2"/>
              </a:rPr>
              <a:t> </a:t>
            </a:r>
          </a:p>
          <a:p>
            <a:r>
              <a:rPr lang="en-US" sz="1600" dirty="0">
                <a:sym typeface="Symbol" pitchFamily="18" charset="2"/>
              </a:rPr>
              <a:t>        </a:t>
            </a:r>
            <a:r>
              <a:rPr lang="en-US" sz="1600" dirty="0"/>
              <a:t>{(</a:t>
            </a:r>
            <a:r>
              <a:rPr lang="en-US" sz="1200" dirty="0">
                <a:solidFill>
                  <a:srgbClr val="C00000"/>
                </a:solidFill>
              </a:rPr>
              <a:t>(WA=</a:t>
            </a:r>
            <a:r>
              <a:rPr lang="en-US" sz="1200" dirty="0" err="1">
                <a:solidFill>
                  <a:srgbClr val="C00000"/>
                </a:solidFill>
              </a:rPr>
              <a:t>g,SA</a:t>
            </a:r>
            <a:r>
              <a:rPr lang="en-US" sz="1200" dirty="0">
                <a:solidFill>
                  <a:srgbClr val="C00000"/>
                </a:solidFill>
              </a:rPr>
              <a:t>=</a:t>
            </a:r>
            <a:r>
              <a:rPr lang="en-US" sz="1200" dirty="0" err="1">
                <a:solidFill>
                  <a:srgbClr val="C00000"/>
                </a:solidFill>
              </a:rPr>
              <a:t>g,NT</a:t>
            </a:r>
            <a:r>
              <a:rPr lang="en-US" sz="1200" dirty="0">
                <a:solidFill>
                  <a:srgbClr val="C00000"/>
                </a:solidFill>
              </a:rPr>
              <a:t>=g)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3333FF"/>
                </a:solidFill>
              </a:rPr>
              <a:t>(NT=</a:t>
            </a:r>
            <a:r>
              <a:rPr lang="en-US" sz="1200" dirty="0" err="1">
                <a:solidFill>
                  <a:srgbClr val="3333FF"/>
                </a:solidFill>
              </a:rPr>
              <a:t>g,SA</a:t>
            </a:r>
            <a:r>
              <a:rPr lang="en-US" sz="1200" dirty="0">
                <a:solidFill>
                  <a:srgbClr val="3333FF"/>
                </a:solidFill>
              </a:rPr>
              <a:t>=</a:t>
            </a:r>
            <a:r>
              <a:rPr lang="en-US" sz="1200" dirty="0" err="1">
                <a:solidFill>
                  <a:srgbClr val="3333FF"/>
                </a:solidFill>
              </a:rPr>
              <a:t>g,Q</a:t>
            </a:r>
            <a:r>
              <a:rPr lang="en-US" sz="1200" dirty="0">
                <a:solidFill>
                  <a:srgbClr val="3333FF"/>
                </a:solidFill>
              </a:rPr>
              <a:t>=g)</a:t>
            </a:r>
            <a:r>
              <a:rPr lang="en-US" sz="1600" dirty="0"/>
              <a:t>),  …}</a:t>
            </a: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 rot="5400000">
            <a:off x="21574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sym typeface="Symbol" pitchFamily="18" charset="2"/>
              </a:rPr>
              <a:t>Agree on    shared </a:t>
            </a:r>
            <a:r>
              <a:rPr lang="en-US" sz="1200" dirty="0" err="1">
                <a:solidFill>
                  <a:srgbClr val="7030A0"/>
                </a:solidFill>
                <a:sym typeface="Symbol" pitchFamily="18" charset="2"/>
              </a:rPr>
              <a:t>vars</a:t>
            </a:r>
            <a:endParaRPr lang="en-US" sz="1200" dirty="0">
              <a:solidFill>
                <a:srgbClr val="7030A0"/>
              </a:solidFill>
            </a:endParaRPr>
          </a:p>
        </p:txBody>
      </p:sp>
      <p:grpSp>
        <p:nvGrpSpPr>
          <p:cNvPr id="2" name="Group 139"/>
          <p:cNvGrpSpPr>
            <a:grpSpLocks/>
          </p:cNvGrpSpPr>
          <p:nvPr/>
        </p:nvGrpSpPr>
        <p:grpSpPr bwMode="auto">
          <a:xfrm>
            <a:off x="1447800" y="3500437"/>
            <a:ext cx="1600200" cy="1452563"/>
            <a:chOff x="685800" y="3653136"/>
            <a:chExt cx="1600200" cy="1452265"/>
          </a:xfrm>
        </p:grpSpPr>
        <p:sp>
          <p:nvSpPr>
            <p:cNvPr id="7" name="Oval 6"/>
            <p:cNvSpPr/>
            <p:nvPr/>
          </p:nvSpPr>
          <p:spPr>
            <a:xfrm>
              <a:off x="16002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NT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11430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0" name="Straight Connector 9"/>
            <p:cNvCxnSpPr>
              <a:stCxn id="8" idx="7"/>
              <a:endCxn id="7" idx="4"/>
            </p:cNvCxnSpPr>
            <p:nvPr/>
          </p:nvCxnSpPr>
          <p:spPr>
            <a:xfrm rot="5400000" flipH="1" flipV="1">
              <a:off x="16637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61" name="TextBox 45"/>
            <p:cNvSpPr txBox="1">
              <a:spLocks noChangeArrowheads="1"/>
            </p:cNvSpPr>
            <p:nvPr/>
          </p:nvSpPr>
          <p:spPr bwMode="auto">
            <a:xfrm>
              <a:off x="12954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6858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WA</a:t>
              </a:r>
            </a:p>
          </p:txBody>
        </p:sp>
        <p:cxnSp>
          <p:nvCxnSpPr>
            <p:cNvPr id="75" name="Straight Connector 74"/>
            <p:cNvCxnSpPr>
              <a:stCxn id="74" idx="4"/>
              <a:endCxn id="8" idx="1"/>
            </p:cNvCxnSpPr>
            <p:nvPr/>
          </p:nvCxnSpPr>
          <p:spPr>
            <a:xfrm rot="16200000" flipH="1">
              <a:off x="9906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74" idx="6"/>
              <a:endCxn id="7" idx="2"/>
            </p:cNvCxnSpPr>
            <p:nvPr/>
          </p:nvCxnSpPr>
          <p:spPr>
            <a:xfrm flipV="1">
              <a:off x="12954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65" name="TextBox 88"/>
            <p:cNvSpPr txBox="1">
              <a:spLocks noChangeArrowheads="1"/>
            </p:cNvSpPr>
            <p:nvPr/>
          </p:nvSpPr>
          <p:spPr bwMode="auto">
            <a:xfrm>
              <a:off x="7620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66" name="TextBox 89"/>
            <p:cNvSpPr txBox="1">
              <a:spLocks noChangeArrowheads="1"/>
            </p:cNvSpPr>
            <p:nvPr/>
          </p:nvSpPr>
          <p:spPr bwMode="auto">
            <a:xfrm>
              <a:off x="17526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sp>
        <p:nvSpPr>
          <p:cNvPr id="91" name="Rounded Rectangle 90"/>
          <p:cNvSpPr/>
          <p:nvPr/>
        </p:nvSpPr>
        <p:spPr>
          <a:xfrm>
            <a:off x="34290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140"/>
          <p:cNvGrpSpPr>
            <a:grpSpLocks/>
          </p:cNvGrpSpPr>
          <p:nvPr/>
        </p:nvGrpSpPr>
        <p:grpSpPr bwMode="auto">
          <a:xfrm>
            <a:off x="3505200" y="3500437"/>
            <a:ext cx="1600200" cy="1452563"/>
            <a:chOff x="2743200" y="3653137"/>
            <a:chExt cx="1600200" cy="1452265"/>
          </a:xfrm>
        </p:grpSpPr>
        <p:sp>
          <p:nvSpPr>
            <p:cNvPr id="92" name="Oval 91"/>
            <p:cNvSpPr/>
            <p:nvPr/>
          </p:nvSpPr>
          <p:spPr>
            <a:xfrm>
              <a:off x="36576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3200400" y="4495927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94" name="Straight Connector 93"/>
            <p:cNvCxnSpPr>
              <a:stCxn id="93" idx="7"/>
              <a:endCxn id="92" idx="4"/>
            </p:cNvCxnSpPr>
            <p:nvPr/>
          </p:nvCxnSpPr>
          <p:spPr>
            <a:xfrm rot="5400000" flipH="1" flipV="1">
              <a:off x="37211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52" name="TextBox 94"/>
            <p:cNvSpPr txBox="1">
              <a:spLocks noChangeArrowheads="1"/>
            </p:cNvSpPr>
            <p:nvPr/>
          </p:nvSpPr>
          <p:spPr bwMode="auto">
            <a:xfrm>
              <a:off x="3352800" y="36531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27432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NT</a:t>
              </a:r>
            </a:p>
          </p:txBody>
        </p:sp>
        <p:cxnSp>
          <p:nvCxnSpPr>
            <p:cNvPr id="97" name="Straight Connector 96"/>
            <p:cNvCxnSpPr>
              <a:stCxn id="96" idx="4"/>
              <a:endCxn id="93" idx="1"/>
            </p:cNvCxnSpPr>
            <p:nvPr/>
          </p:nvCxnSpPr>
          <p:spPr>
            <a:xfrm rot="16200000" flipH="1">
              <a:off x="30480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6" idx="6"/>
              <a:endCxn id="92" idx="2"/>
            </p:cNvCxnSpPr>
            <p:nvPr/>
          </p:nvCxnSpPr>
          <p:spPr>
            <a:xfrm flipV="1">
              <a:off x="3352800" y="4038820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56" name="TextBox 98"/>
            <p:cNvSpPr txBox="1">
              <a:spLocks noChangeArrowheads="1"/>
            </p:cNvSpPr>
            <p:nvPr/>
          </p:nvSpPr>
          <p:spPr bwMode="auto">
            <a:xfrm>
              <a:off x="2819400" y="42627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57" name="TextBox 99"/>
            <p:cNvSpPr txBox="1">
              <a:spLocks noChangeArrowheads="1"/>
            </p:cNvSpPr>
            <p:nvPr/>
          </p:nvSpPr>
          <p:spPr bwMode="auto">
            <a:xfrm>
              <a:off x="3810000" y="4267202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cxnSp>
        <p:nvCxnSpPr>
          <p:cNvPr id="102" name="Straight Connector 101"/>
          <p:cNvCxnSpPr>
            <a:stCxn id="91" idx="3"/>
            <a:endCxn id="104" idx="1"/>
          </p:cNvCxnSpPr>
          <p:nvPr/>
        </p:nvCxnSpPr>
        <p:spPr>
          <a:xfrm flipV="1">
            <a:off x="51054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>
            <a:spLocks noChangeArrowheads="1"/>
          </p:cNvSpPr>
          <p:nvPr/>
        </p:nvSpPr>
        <p:spPr bwMode="auto">
          <a:xfrm rot="5400000">
            <a:off x="42148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ym typeface="Symbol" pitchFamily="18" charset="2"/>
              </a:rPr>
              <a:t>Agree on    shared </a:t>
            </a:r>
            <a:r>
              <a:rPr lang="en-US" sz="1200" dirty="0" err="1">
                <a:sym typeface="Symbol" pitchFamily="18" charset="2"/>
              </a:rPr>
              <a:t>vars</a:t>
            </a:r>
            <a:endParaRPr lang="en-US" sz="1200" dirty="0"/>
          </a:p>
        </p:txBody>
      </p:sp>
      <p:sp>
        <p:nvSpPr>
          <p:cNvPr id="104" name="Rounded Rectangle 103"/>
          <p:cNvSpPr/>
          <p:nvPr/>
        </p:nvSpPr>
        <p:spPr>
          <a:xfrm>
            <a:off x="54864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" name="Group 141"/>
          <p:cNvGrpSpPr>
            <a:grpSpLocks/>
          </p:cNvGrpSpPr>
          <p:nvPr/>
        </p:nvGrpSpPr>
        <p:grpSpPr bwMode="auto">
          <a:xfrm>
            <a:off x="5562600" y="3500437"/>
            <a:ext cx="1600200" cy="1452563"/>
            <a:chOff x="4800600" y="3653136"/>
            <a:chExt cx="1600200" cy="1452265"/>
          </a:xfrm>
        </p:grpSpPr>
        <p:sp>
          <p:nvSpPr>
            <p:cNvPr id="105" name="Oval 104"/>
            <p:cNvSpPr/>
            <p:nvPr/>
          </p:nvSpPr>
          <p:spPr>
            <a:xfrm>
              <a:off x="57150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 Narrow" pitchFamily="34" charset="0"/>
                </a:rPr>
                <a:t>NSW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52578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07" name="Straight Connector 106"/>
            <p:cNvCxnSpPr>
              <a:stCxn id="106" idx="7"/>
              <a:endCxn id="105" idx="4"/>
            </p:cNvCxnSpPr>
            <p:nvPr/>
          </p:nvCxnSpPr>
          <p:spPr>
            <a:xfrm rot="5400000" flipH="1" flipV="1">
              <a:off x="57785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43" name="TextBox 107"/>
            <p:cNvSpPr txBox="1">
              <a:spLocks noChangeArrowheads="1"/>
            </p:cNvSpPr>
            <p:nvPr/>
          </p:nvSpPr>
          <p:spPr bwMode="auto">
            <a:xfrm>
              <a:off x="54102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48006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</a:p>
          </p:txBody>
        </p:sp>
        <p:cxnSp>
          <p:nvCxnSpPr>
            <p:cNvPr id="110" name="Straight Connector 109"/>
            <p:cNvCxnSpPr>
              <a:stCxn id="109" idx="4"/>
              <a:endCxn id="106" idx="1"/>
            </p:cNvCxnSpPr>
            <p:nvPr/>
          </p:nvCxnSpPr>
          <p:spPr>
            <a:xfrm rot="16200000" flipH="1">
              <a:off x="51054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9" idx="6"/>
              <a:endCxn id="105" idx="2"/>
            </p:cNvCxnSpPr>
            <p:nvPr/>
          </p:nvCxnSpPr>
          <p:spPr>
            <a:xfrm flipV="1">
              <a:off x="54102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47" name="TextBox 111"/>
            <p:cNvSpPr txBox="1">
              <a:spLocks noChangeArrowheads="1"/>
            </p:cNvSpPr>
            <p:nvPr/>
          </p:nvSpPr>
          <p:spPr bwMode="auto">
            <a:xfrm>
              <a:off x="48768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48" name="TextBox 112"/>
            <p:cNvSpPr txBox="1">
              <a:spLocks noChangeArrowheads="1"/>
            </p:cNvSpPr>
            <p:nvPr/>
          </p:nvSpPr>
          <p:spPr bwMode="auto">
            <a:xfrm>
              <a:off x="58674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cxnSp>
        <p:nvCxnSpPr>
          <p:cNvPr id="116" name="Straight Connector 115"/>
          <p:cNvCxnSpPr>
            <a:endCxn id="118" idx="1"/>
          </p:cNvCxnSpPr>
          <p:nvPr/>
        </p:nvCxnSpPr>
        <p:spPr>
          <a:xfrm>
            <a:off x="71628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>
            <a:spLocks noChangeArrowheads="1"/>
          </p:cNvSpPr>
          <p:nvPr/>
        </p:nvSpPr>
        <p:spPr bwMode="auto">
          <a:xfrm rot="5400000">
            <a:off x="62722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ym typeface="Symbol" pitchFamily="18" charset="2"/>
              </a:rPr>
              <a:t>Agree on    shared </a:t>
            </a:r>
            <a:r>
              <a:rPr lang="en-US" sz="1200" dirty="0" err="1">
                <a:sym typeface="Symbol" pitchFamily="18" charset="2"/>
              </a:rPr>
              <a:t>vars</a:t>
            </a:r>
            <a:endParaRPr lang="en-US" sz="1200" dirty="0"/>
          </a:p>
        </p:txBody>
      </p:sp>
      <p:sp>
        <p:nvSpPr>
          <p:cNvPr id="118" name="Rounded Rectangle 117"/>
          <p:cNvSpPr/>
          <p:nvPr/>
        </p:nvSpPr>
        <p:spPr>
          <a:xfrm>
            <a:off x="75438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142"/>
          <p:cNvGrpSpPr>
            <a:grpSpLocks/>
          </p:cNvGrpSpPr>
          <p:nvPr/>
        </p:nvGrpSpPr>
        <p:grpSpPr bwMode="auto">
          <a:xfrm>
            <a:off x="7620000" y="3500437"/>
            <a:ext cx="1600200" cy="1452563"/>
            <a:chOff x="6858000" y="3653138"/>
            <a:chExt cx="1600200" cy="1452265"/>
          </a:xfrm>
        </p:grpSpPr>
        <p:sp>
          <p:nvSpPr>
            <p:cNvPr id="119" name="Oval 118"/>
            <p:cNvSpPr/>
            <p:nvPr/>
          </p:nvSpPr>
          <p:spPr>
            <a:xfrm>
              <a:off x="77724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7315200" y="4495928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21" name="Straight Connector 120"/>
            <p:cNvCxnSpPr>
              <a:stCxn id="120" idx="7"/>
              <a:endCxn id="119" idx="4"/>
            </p:cNvCxnSpPr>
            <p:nvPr/>
          </p:nvCxnSpPr>
          <p:spPr>
            <a:xfrm rot="5400000" flipH="1" flipV="1">
              <a:off x="78359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34" name="TextBox 121"/>
            <p:cNvSpPr txBox="1">
              <a:spLocks noChangeArrowheads="1"/>
            </p:cNvSpPr>
            <p:nvPr/>
          </p:nvSpPr>
          <p:spPr bwMode="auto">
            <a:xfrm>
              <a:off x="7467600" y="36531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68580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 Narrow" pitchFamily="34" charset="0"/>
                </a:rPr>
                <a:t>NSW</a:t>
              </a:r>
            </a:p>
          </p:txBody>
        </p:sp>
        <p:cxnSp>
          <p:nvCxnSpPr>
            <p:cNvPr id="124" name="Straight Connector 123"/>
            <p:cNvCxnSpPr>
              <a:stCxn id="123" idx="4"/>
              <a:endCxn id="120" idx="1"/>
            </p:cNvCxnSpPr>
            <p:nvPr/>
          </p:nvCxnSpPr>
          <p:spPr>
            <a:xfrm rot="16200000" flipH="1">
              <a:off x="71628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23" idx="6"/>
              <a:endCxn id="119" idx="2"/>
            </p:cNvCxnSpPr>
            <p:nvPr/>
          </p:nvCxnSpPr>
          <p:spPr>
            <a:xfrm flipV="1">
              <a:off x="7467600" y="4038821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38" name="TextBox 125"/>
            <p:cNvSpPr txBox="1">
              <a:spLocks noChangeArrowheads="1"/>
            </p:cNvSpPr>
            <p:nvPr/>
          </p:nvSpPr>
          <p:spPr bwMode="auto">
            <a:xfrm>
              <a:off x="6934200" y="42627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39" name="TextBox 126"/>
            <p:cNvSpPr txBox="1">
              <a:spLocks noChangeArrowheads="1"/>
            </p:cNvSpPr>
            <p:nvPr/>
          </p:nvSpPr>
          <p:spPr bwMode="auto">
            <a:xfrm>
              <a:off x="7924800" y="4267203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9" grpId="0"/>
      <p:bldP spid="60" grpId="0"/>
      <p:bldP spid="61" grpId="0"/>
      <p:bldP spid="62" grpId="0"/>
      <p:bldP spid="64" grpId="0"/>
      <p:bldP spid="66" grpId="0"/>
      <p:bldP spid="67" grpId="0"/>
      <p:bldP spid="73" grpId="0"/>
      <p:bldP spid="91" grpId="0" animBg="1"/>
      <p:bldP spid="103" grpId="0"/>
      <p:bldP spid="104" grpId="0" animBg="1"/>
      <p:bldP spid="117" grpId="0"/>
      <p:bldP spid="1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Improvement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5160" y="1569345"/>
            <a:ext cx="9408592" cy="44432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466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Algorithms for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Local search methods typically work with “complete” states, i.e., all variables assigned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To apply to 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Take an assignment with unsatisfied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Operators </a:t>
            </a:r>
            <a:r>
              <a:rPr lang="en-US" sz="2300" i="1" dirty="0"/>
              <a:t>reassign </a:t>
            </a:r>
            <a:r>
              <a:rPr lang="en-US" sz="2300" dirty="0"/>
              <a:t>variable values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No fringe!  Live on the edge.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Algorithm: While not solved,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Variable selection: randomly select any conflicted variable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Value selection: min-conflicts heuristic: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Choose a value that violates the fewest constraints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I.e., hill climb with h(n) = total number of violated constraints</a:t>
            </a:r>
          </a:p>
        </p:txBody>
      </p:sp>
      <p:sp>
        <p:nvSpPr>
          <p:cNvPr id="6" name="Oval 5"/>
          <p:cNvSpPr/>
          <p:nvPr/>
        </p:nvSpPr>
        <p:spPr>
          <a:xfrm>
            <a:off x="7764379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582525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6"/>
            <a:endCxn id="7" idx="2"/>
          </p:cNvCxnSpPr>
          <p:nvPr/>
        </p:nvCxnSpPr>
        <p:spPr>
          <a:xfrm>
            <a:off x="8173453" y="2992855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8326856" y="2737185"/>
            <a:ext cx="119653" cy="17078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0050379" y="2791325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868525" y="2791325"/>
            <a:ext cx="409075" cy="40907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6"/>
            <a:endCxn id="11" idx="2"/>
          </p:cNvCxnSpPr>
          <p:nvPr/>
        </p:nvCxnSpPr>
        <p:spPr>
          <a:xfrm>
            <a:off x="10459453" y="2995863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0612856" y="2740193"/>
            <a:ext cx="119653" cy="17078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9220200" y="2968792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4-Queens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4008437"/>
            <a:ext cx="6400800" cy="19351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States: 4 queens in 4 columns (4</a:t>
            </a:r>
            <a:r>
              <a:rPr lang="en-US" sz="2400" baseline="30000" dirty="0"/>
              <a:t>4</a:t>
            </a:r>
            <a:r>
              <a:rPr lang="en-US" sz="2400" dirty="0"/>
              <a:t> = 256 states)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Operators: move queen in column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Goal test: no attacks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Evaluation: c(n) = number of attacks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866902"/>
            <a:ext cx="707072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6858000" y="6324600"/>
            <a:ext cx="5334000" cy="54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n-queens – iterative improvement (L5D1)]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– iterative improvement]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Iterative Improvement – n Queens</a:t>
            </a:r>
          </a:p>
        </p:txBody>
      </p:sp>
      <p:pic>
        <p:nvPicPr>
          <p:cNvPr id="5" name="Iterative Improvement -- n quee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3665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Iterative Improvement – Coloring</a:t>
            </a:r>
          </a:p>
        </p:txBody>
      </p:sp>
      <p:pic>
        <p:nvPicPr>
          <p:cNvPr id="3" name="Iterative Improvement -- color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5319" y="1143000"/>
            <a:ext cx="8361362" cy="52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5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Performance of Min-Conflicts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0972800" cy="205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Given random initial state, can solve n-queens in almost constant time for arbitrary n with high probability (e.g., n = 10,000,000)!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same appears to be true for any randomly-generated CSP </a:t>
            </a:r>
            <a:r>
              <a:rPr lang="en-US" sz="2400" i="1" dirty="0"/>
              <a:t>except</a:t>
            </a:r>
            <a:r>
              <a:rPr lang="en-US" sz="2400" dirty="0"/>
              <a:t> in a narrow range of the ratio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628"/>
          <a:stretch>
            <a:fillRect/>
          </a:stretch>
        </p:blipFill>
        <p:spPr bwMode="auto">
          <a:xfrm>
            <a:off x="1228165" y="4509247"/>
            <a:ext cx="3724835" cy="212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505201"/>
            <a:ext cx="3352800" cy="54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6098" y="3341932"/>
            <a:ext cx="4020407" cy="3129004"/>
          </a:xfrm>
          <a:prstGeom prst="rect">
            <a:avLst/>
          </a:prstGeom>
          <a:noFill/>
        </p:spPr>
      </p:pic>
      <p:pic>
        <p:nvPicPr>
          <p:cNvPr id="13315" name="Picture 3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336" t="28521" r="18789" b="53479"/>
          <a:stretch>
            <a:fillRect/>
          </a:stretch>
        </p:blipFill>
        <p:spPr bwMode="auto">
          <a:xfrm>
            <a:off x="9296400" y="3335867"/>
            <a:ext cx="2057400" cy="1371600"/>
          </a:xfrm>
          <a:prstGeom prst="rect">
            <a:avLst/>
          </a:prstGeom>
          <a:noFill/>
        </p:spPr>
      </p:pic>
      <p:pic>
        <p:nvPicPr>
          <p:cNvPr id="13316" name="Picture 4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232" t="59583" r="15143" b="22417"/>
          <a:stretch>
            <a:fillRect/>
          </a:stretch>
        </p:blipFill>
        <p:spPr bwMode="auto">
          <a:xfrm>
            <a:off x="9220200" y="4416524"/>
            <a:ext cx="2209800" cy="12053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Summary: CSPs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8305800" cy="4525963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CSPs are a special kind of search problem: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States are partial assignments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Goal test defined by constraints</a:t>
            </a:r>
          </a:p>
          <a:p>
            <a:pPr lvl="6">
              <a:spcBef>
                <a:spcPct val="0"/>
              </a:spcBef>
              <a:spcAft>
                <a:spcPts val="0"/>
              </a:spcAft>
            </a:pPr>
            <a:endParaRPr lang="en-US" sz="1200" dirty="0"/>
          </a:p>
          <a:p>
            <a:pPr>
              <a:spcAft>
                <a:spcPts val="0"/>
              </a:spcAft>
            </a:pPr>
            <a:r>
              <a:rPr lang="en-US" sz="2800" dirty="0"/>
              <a:t>Basic solution: backtracking search</a:t>
            </a:r>
          </a:p>
          <a:p>
            <a:pPr lvl="2"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Speed-ups: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Ordering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Filtering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Structure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Iterative min-conflicts is often effective in practice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0126" y="2392024"/>
            <a:ext cx="6274674" cy="27893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Reminder: CSPs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7150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Domains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Constraints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Implicit (provide code to compute)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Explicit (provide a list of the legal </a:t>
            </a:r>
            <a:r>
              <a:rPr lang="en-US" sz="2000" dirty="0" err="1"/>
              <a:t>tuples</a:t>
            </a:r>
            <a:r>
              <a:rPr lang="en-US" sz="2000" dirty="0"/>
              <a:t>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Unary / Binary / N-</a:t>
            </a:r>
            <a:r>
              <a:rPr lang="en-US" sz="2000" dirty="0" err="1"/>
              <a:t>ary</a:t>
            </a:r>
            <a:endParaRPr lang="en-US" sz="2000" dirty="0"/>
          </a:p>
          <a:p>
            <a:pPr lvl="2" eaLnBrk="1" hangingPunct="1">
              <a:lnSpc>
                <a:spcPct val="80000"/>
              </a:lnSpc>
            </a:pPr>
            <a:endParaRPr lang="en-US" sz="2000" dirty="0"/>
          </a:p>
          <a:p>
            <a:pPr lvl="2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Goals: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Here: find any solution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Also: find all, find best, etc.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5124" name="Group 4"/>
          <p:cNvGrpSpPr>
            <a:grpSpLocks/>
          </p:cNvGrpSpPr>
          <p:nvPr/>
        </p:nvGrpSpPr>
        <p:grpSpPr bwMode="auto">
          <a:xfrm>
            <a:off x="7086600" y="1752600"/>
            <a:ext cx="3124200" cy="1524000"/>
            <a:chOff x="3552" y="1056"/>
            <a:chExt cx="2016" cy="1056"/>
          </a:xfrm>
        </p:grpSpPr>
        <p:grpSp>
          <p:nvGrpSpPr>
            <p:cNvPr id="5138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5148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9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139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5146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7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140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5144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5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5141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2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3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5" name="Rectangle 17"/>
          <p:cNvSpPr>
            <a:spLocks noChangeArrowheads="1"/>
          </p:cNvSpPr>
          <p:nvPr/>
        </p:nvSpPr>
        <p:spPr bwMode="auto">
          <a:xfrm>
            <a:off x="7239000" y="28956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6" name="Rectangle 18"/>
          <p:cNvSpPr>
            <a:spLocks noChangeArrowheads="1"/>
          </p:cNvSpPr>
          <p:nvPr/>
        </p:nvSpPr>
        <p:spPr bwMode="auto">
          <a:xfrm>
            <a:off x="7543800" y="28956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7" name="Rectangle 19"/>
          <p:cNvSpPr>
            <a:spLocks noChangeArrowheads="1"/>
          </p:cNvSpPr>
          <p:nvPr/>
        </p:nvSpPr>
        <p:spPr bwMode="auto">
          <a:xfrm>
            <a:off x="7848600" y="28956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8" name="Rectangle 20"/>
          <p:cNvSpPr>
            <a:spLocks noChangeArrowheads="1"/>
          </p:cNvSpPr>
          <p:nvPr/>
        </p:nvSpPr>
        <p:spPr bwMode="auto">
          <a:xfrm>
            <a:off x="9220200" y="28956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9" name="Rectangle 21"/>
          <p:cNvSpPr>
            <a:spLocks noChangeArrowheads="1"/>
          </p:cNvSpPr>
          <p:nvPr/>
        </p:nvSpPr>
        <p:spPr bwMode="auto">
          <a:xfrm>
            <a:off x="9525000" y="28956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0" name="Rectangle 22"/>
          <p:cNvSpPr>
            <a:spLocks noChangeArrowheads="1"/>
          </p:cNvSpPr>
          <p:nvPr/>
        </p:nvSpPr>
        <p:spPr bwMode="auto">
          <a:xfrm>
            <a:off x="9829800" y="28956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1" name="Rectangle 23"/>
          <p:cNvSpPr>
            <a:spLocks noChangeArrowheads="1"/>
          </p:cNvSpPr>
          <p:nvPr/>
        </p:nvSpPr>
        <p:spPr bwMode="auto">
          <a:xfrm>
            <a:off x="8229600" y="19050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2" name="Rectangle 24"/>
          <p:cNvSpPr>
            <a:spLocks noChangeArrowheads="1"/>
          </p:cNvSpPr>
          <p:nvPr/>
        </p:nvSpPr>
        <p:spPr bwMode="auto">
          <a:xfrm>
            <a:off x="8534400" y="1905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3" name="Rectangle 25"/>
          <p:cNvSpPr>
            <a:spLocks noChangeArrowheads="1"/>
          </p:cNvSpPr>
          <p:nvPr/>
        </p:nvSpPr>
        <p:spPr bwMode="auto">
          <a:xfrm>
            <a:off x="8839200" y="1905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pic>
        <p:nvPicPr>
          <p:cNvPr id="5134" name="Picture 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96200" y="22860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5" name="Picture 2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0" y="22860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6" name="Picture 2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34400" y="31242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7019" y="4270710"/>
            <a:ext cx="4333000" cy="20058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6149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6002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Improving Backtracking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11353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lvl="1" eaLnBrk="1" hangingPunct="1"/>
            <a:r>
              <a:rPr lang="en-US" sz="2400" dirty="0"/>
              <a:t>… but it’s all still NP-hard</a:t>
            </a:r>
          </a:p>
          <a:p>
            <a:pPr lvl="1" eaLnBrk="1" hangingPunct="1"/>
            <a:endParaRPr lang="en-US" sz="2400" dirty="0"/>
          </a:p>
          <a:p>
            <a:r>
              <a:rPr lang="en-US" sz="2800" dirty="0"/>
              <a:t>Filtering: Can we detect inevitable failure early?</a:t>
            </a:r>
          </a:p>
          <a:p>
            <a:pPr lvl="1"/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  (MRV)</a:t>
            </a:r>
          </a:p>
          <a:p>
            <a:pPr lvl="1" eaLnBrk="1" hangingPunct="1"/>
            <a:r>
              <a:rPr lang="en-US" sz="2400" dirty="0"/>
              <a:t>In what order should its values be tried?  (LCV)</a:t>
            </a:r>
          </a:p>
          <a:p>
            <a:pPr marL="457165" lvl="1" indent="0">
              <a:buNone/>
            </a:pPr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4802" y="1643021"/>
            <a:ext cx="3925863" cy="1884267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0022" y="3965201"/>
            <a:ext cx="3660484" cy="205179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and Beyond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8780" y="1907650"/>
            <a:ext cx="8963552" cy="3728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72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1143000" y="2286001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simultaneously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Must rerun after each assignment!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733800" y="2286000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984939" y="32766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984939" y="32766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984939" y="32766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622739" y="3276600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525000" y="4724402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236661" y="2819400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828800" y="289560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752601" y="259080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245661" y="2658035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277035" y="306593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273301" y="329452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/>
              <a:t>After enforcing arc consistency:</a:t>
            </a:r>
          </a:p>
          <a:p>
            <a:pPr lvl="1" eaLnBrk="1" hangingPunct="1"/>
            <a:r>
              <a:rPr lang="en-US" dirty="0"/>
              <a:t>Can have one solution left</a:t>
            </a:r>
          </a:p>
          <a:p>
            <a:pPr lvl="1" eaLnBrk="1" hangingPunct="1"/>
            <a:r>
              <a:rPr lang="en-US" dirty="0"/>
              <a:t>Can have multiple solutions left</a:t>
            </a:r>
          </a:p>
          <a:p>
            <a:pPr lvl="1" eaLnBrk="1" hangingPunct="1"/>
            <a:r>
              <a:rPr lang="en-US" dirty="0"/>
              <a:t>Can have no solutions left (and not know it)</a:t>
            </a:r>
          </a:p>
          <a:p>
            <a:pPr lvl="1"/>
            <a:endParaRPr lang="en-US" dirty="0"/>
          </a:p>
          <a:p>
            <a:r>
              <a:rPr lang="en-US" dirty="0"/>
              <a:t>Arc consistency still runs inside a backtracking search!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7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8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9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3097" y="847378"/>
            <a:ext cx="9283545" cy="55251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R = \frac{\mbox{number of constraints}}{\mbox{number of variables}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72"/>
  <p:tag name="PICTUREFILESIZE" val="2028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ctr">
          <a:spcBef>
            <a:spcPct val="50000"/>
          </a:spcBef>
          <a:defRPr dirty="0">
            <a:latin typeface="Calibri"/>
            <a:cs typeface="Calibri"/>
          </a:defRPr>
        </a:defPPr>
      </a:lstStyle>
    </a:sp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CB91796802F5448938A3DF7FF98DFC" ma:contentTypeVersion="0" ma:contentTypeDescription="Create a new document." ma:contentTypeScope="" ma:versionID="c2225750c9fd884563b36db085450c1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97E81E3-441B-4A45-9D6D-538A19627D5D}"/>
</file>

<file path=customXml/itemProps2.xml><?xml version="1.0" encoding="utf-8"?>
<ds:datastoreItem xmlns:ds="http://schemas.openxmlformats.org/officeDocument/2006/customXml" ds:itemID="{DC52D7D3-DA74-4732-AB6E-6B34755F57DE}"/>
</file>

<file path=customXml/itemProps3.xml><?xml version="1.0" encoding="utf-8"?>
<ds:datastoreItem xmlns:ds="http://schemas.openxmlformats.org/officeDocument/2006/customXml" ds:itemID="{78992BEF-2CCC-4FCF-AACD-B38B73D109CB}"/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30535</TotalTime>
  <Words>1240</Words>
  <Application>Microsoft Office PowerPoint</Application>
  <PresentationFormat>Widescreen</PresentationFormat>
  <Paragraphs>255</Paragraphs>
  <Slides>28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Narrow</vt:lpstr>
      <vt:lpstr>Calibri</vt:lpstr>
      <vt:lpstr>Symbol</vt:lpstr>
      <vt:lpstr>Times New Roman</vt:lpstr>
      <vt:lpstr>Wingdings</vt:lpstr>
      <vt:lpstr>dan-berkeley-nlp-v1</vt:lpstr>
      <vt:lpstr>CSE 315: Artificial Intelligence</vt:lpstr>
      <vt:lpstr>Today</vt:lpstr>
      <vt:lpstr>Reminder: CSPs</vt:lpstr>
      <vt:lpstr>Backtracking Search</vt:lpstr>
      <vt:lpstr>Improving Backtracking</vt:lpstr>
      <vt:lpstr>Arc Consistency and Beyond</vt:lpstr>
      <vt:lpstr>Arc Consistency of an Entire CSP</vt:lpstr>
      <vt:lpstr>Limitations of Arc Consistency</vt:lpstr>
      <vt:lpstr>K-Consistency</vt:lpstr>
      <vt:lpstr>K-Consistency</vt:lpstr>
      <vt:lpstr>Strong K-Consistency</vt:lpstr>
      <vt:lpstr>Structure</vt:lpstr>
      <vt:lpstr>Problem Structure</vt:lpstr>
      <vt:lpstr>Tree-Structured CSPs</vt:lpstr>
      <vt:lpstr>Tree-Structured CSPs</vt:lpstr>
      <vt:lpstr>Tree-Structured CSPs</vt:lpstr>
      <vt:lpstr>Improving Structure</vt:lpstr>
      <vt:lpstr>Nearly Tree-Structured CSPs</vt:lpstr>
      <vt:lpstr>Cutset Conditioning</vt:lpstr>
      <vt:lpstr>Cutset Quiz</vt:lpstr>
      <vt:lpstr>Tree Decomposition*</vt:lpstr>
      <vt:lpstr>Iterative Improvement</vt:lpstr>
      <vt:lpstr>Iterative Algorithms for CSPs</vt:lpstr>
      <vt:lpstr>Example: 4-Queens</vt:lpstr>
      <vt:lpstr>Video of Demo Iterative Improvement – n Queens</vt:lpstr>
      <vt:lpstr>Video of Demo Iterative Improvement – Coloring</vt:lpstr>
      <vt:lpstr>Performance of Min-Conflicts</vt:lpstr>
      <vt:lpstr>Summary: CSPs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GUB</cp:lastModifiedBy>
  <cp:revision>2226</cp:revision>
  <cp:lastPrinted>2014-02-04T08:20:14Z</cp:lastPrinted>
  <dcterms:created xsi:type="dcterms:W3CDTF">2004-08-27T04:16:05Z</dcterms:created>
  <dcterms:modified xsi:type="dcterms:W3CDTF">2025-09-23T07:25:31Z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0x010100C0CB91796802F5448938A3DF7FF98DFC</vt:lpwstr>
  </property>
</Properties>
</file>